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6" r:id="rId4"/>
    <p:sldId id="262" r:id="rId5"/>
    <p:sldId id="265" r:id="rId6"/>
    <p:sldId id="268" r:id="rId7"/>
    <p:sldId id="264" r:id="rId8"/>
    <p:sldId id="267" r:id="rId9"/>
    <p:sldId id="258" r:id="rId10"/>
    <p:sldId id="259" r:id="rId11"/>
    <p:sldId id="260" r:id="rId12"/>
    <p:sldId id="270" r:id="rId13"/>
    <p:sldId id="269" r:id="rId14"/>
    <p:sldId id="261" r:id="rId15"/>
    <p:sldId id="275" r:id="rId16"/>
    <p:sldId id="273" r:id="rId17"/>
    <p:sldId id="272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67446-4EC8-43CC-9520-129A818FCB69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6EC07-9DB7-4CC4-9203-796F90D5F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85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5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1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7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6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8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2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1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7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4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63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ACDBB-BE42-44F5-8ACC-AD26C428F913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CAB35-BFE9-46AC-B75E-D29D52C5B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1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500743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Statistics is a branch of science dealing with the collection of data, organizing  summarizing, presenting and drawing valid conclusions and thereafter making reasonable decisions on the basis of such analysis.</a:t>
            </a:r>
          </a:p>
          <a:p>
            <a:endParaRPr lang="en-US" dirty="0"/>
          </a:p>
          <a:p>
            <a:r>
              <a:rPr lang="en-US" dirty="0"/>
              <a:t>Frequency distribution is the arranged data, summarized by distributing it into classes or categories with their frequencies.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6781800" cy="123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3675969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representation. It is often useful to represent distribution by means of a diagram. The different types of diagram are</a:t>
            </a:r>
          </a:p>
          <a:p>
            <a:pPr marL="342900" indent="-342900">
              <a:buAutoNum type="arabicPeriod"/>
            </a:pPr>
            <a:r>
              <a:rPr lang="en-US" dirty="0"/>
              <a:t>Histogram</a:t>
            </a:r>
          </a:p>
          <a:p>
            <a:pPr marL="342900" indent="-342900">
              <a:buAutoNum type="arabicPeriod"/>
            </a:pPr>
            <a:r>
              <a:rPr lang="en-US" dirty="0"/>
              <a:t>Frequency polygon</a:t>
            </a:r>
          </a:p>
          <a:p>
            <a:pPr marL="342900" indent="-342900">
              <a:buAutoNum type="arabicPeriod"/>
            </a:pPr>
            <a:r>
              <a:rPr lang="en-US" dirty="0"/>
              <a:t>Frequency curve</a:t>
            </a:r>
          </a:p>
          <a:p>
            <a:pPr marL="342900" indent="-342900">
              <a:buAutoNum type="arabicPeriod"/>
            </a:pPr>
            <a:r>
              <a:rPr lang="en-US" dirty="0"/>
              <a:t>Cumulative frequency curve</a:t>
            </a:r>
          </a:p>
          <a:p>
            <a:pPr marL="342900" indent="-342900">
              <a:buAutoNum type="arabicPeriod"/>
            </a:pPr>
            <a:r>
              <a:rPr lang="en-US" dirty="0"/>
              <a:t>Bar chart</a:t>
            </a:r>
          </a:p>
          <a:p>
            <a:pPr marL="342900" indent="-342900">
              <a:buAutoNum type="arabicPeriod"/>
            </a:pPr>
            <a:r>
              <a:rPr lang="en-US" dirty="0"/>
              <a:t>Pie chart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01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400"/>
            <a:ext cx="7848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9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"/>
            <a:ext cx="6400800" cy="137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42630"/>
            <a:ext cx="6172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7800109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66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EAB775-D586-86C0-0465-0119EA075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2339"/>
            <a:ext cx="7401185" cy="1682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B10F9B4-C41D-DB0D-9BB3-FCFFFEC7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844981"/>
            <a:ext cx="7086600" cy="3168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018DC9-BCE2-F83F-CFF6-265EE5B0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23" y="5181601"/>
            <a:ext cx="5200339" cy="15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C145902-74FB-4654-A1E0-3FA62EF1CD74}"/>
              </a:ext>
            </a:extLst>
          </p:cNvPr>
          <p:cNvSpPr txBox="1"/>
          <p:nvPr/>
        </p:nvSpPr>
        <p:spPr>
          <a:xfrm>
            <a:off x="685800" y="457200"/>
            <a:ext cx="540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A.M ,H.M and G.M for the following  data:</a:t>
            </a:r>
          </a:p>
          <a:p>
            <a:r>
              <a:rPr lang="en-US" dirty="0"/>
              <a:t>2,5,7,6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5946327-9BF3-6D71-04CB-096FDCDE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49" y="1100960"/>
            <a:ext cx="7305261" cy="121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BFABD47-4FEE-E358-B5C1-C943623E5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590800"/>
            <a:ext cx="614987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8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6858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2410784-0540-5F54-6C58-F4AD30A0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514600"/>
            <a:ext cx="8382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zmul Hossain Shanto Profile - Age, Career Info, News, Stats, Record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0599" y="609600"/>
            <a:ext cx="289489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82801" y="5136192"/>
            <a:ext cx="1330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36</a:t>
            </a:r>
          </a:p>
          <a:p>
            <a:r>
              <a:rPr lang="en-US" dirty="0" smtClean="0"/>
              <a:t>S.D =15</a:t>
            </a:r>
          </a:p>
          <a:p>
            <a:r>
              <a:rPr lang="en-US" b="1" dirty="0" smtClean="0"/>
              <a:t>Lord </a:t>
            </a:r>
            <a:r>
              <a:rPr lang="en-US" b="1" dirty="0" err="1" smtClean="0"/>
              <a:t>Shanto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1600199"/>
            <a:ext cx="4165601" cy="3124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9800" y="4943986"/>
            <a:ext cx="1600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Avg</a:t>
            </a:r>
            <a:r>
              <a:rPr lang="en-US" dirty="0"/>
              <a:t> </a:t>
            </a:r>
            <a:r>
              <a:rPr lang="en-US" dirty="0" smtClean="0"/>
              <a:t>36</a:t>
            </a:r>
            <a:endParaRPr lang="en-US" dirty="0"/>
          </a:p>
          <a:p>
            <a:r>
              <a:rPr lang="en-US" dirty="0"/>
              <a:t>S.D </a:t>
            </a:r>
            <a:r>
              <a:rPr lang="en-US" dirty="0" smtClean="0"/>
              <a:t>= 5</a:t>
            </a:r>
            <a:endParaRPr lang="en-US" dirty="0"/>
          </a:p>
          <a:p>
            <a:r>
              <a:rPr lang="en-US" dirty="0" err="1" smtClean="0"/>
              <a:t>williamson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D29F4E-23C8-DE8B-F763-CD7CF7AE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21" y="381000"/>
            <a:ext cx="2990958" cy="1371600"/>
          </a:xfrm>
          <a:prstGeom prst="rect">
            <a:avLst/>
          </a:prstGeom>
        </p:spPr>
      </p:pic>
      <p:pic>
        <p:nvPicPr>
          <p:cNvPr id="5122" name="Picture 2" descr="calculate standard deviation without the mean huh Come on, where is my ...">
            <a:extLst>
              <a:ext uri="{FF2B5EF4-FFF2-40B4-BE49-F238E27FC236}">
                <a16:creationId xmlns:a16="http://schemas.microsoft.com/office/drawing/2014/main" xmlns="" id="{4AEB73FB-6D3A-5830-80CD-722799E4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6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7891E2-C25B-09D1-F0A9-852DB54B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3400"/>
            <a:ext cx="6264183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AA19F1E-9951-CF71-84A0-C9297FB0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81050"/>
            <a:ext cx="85344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0218"/>
            <a:ext cx="8217226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62400"/>
            <a:ext cx="6998026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164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344300F-2ECD-D554-5FD7-1F11633EC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143000"/>
            <a:ext cx="7290137" cy="5135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5F4A7E-C1A9-E5E3-72ED-46A42DDAB988}"/>
              </a:ext>
            </a:extLst>
          </p:cNvPr>
          <p:cNvSpPr txBox="1"/>
          <p:nvPr/>
        </p:nvSpPr>
        <p:spPr>
          <a:xfrm>
            <a:off x="3501867" y="287049"/>
            <a:ext cx="2140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BAR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E77C968-437C-B45E-129D-2B81B7902388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BAR CHART</a:t>
            </a:r>
          </a:p>
        </p:txBody>
      </p:sp>
    </p:spTree>
    <p:extLst>
      <p:ext uri="{BB962C8B-B14F-4D97-AF65-F5344CB8AC3E}">
        <p14:creationId xmlns:p14="http://schemas.microsoft.com/office/powerpoint/2010/main" val="314532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put image">
            <a:extLst>
              <a:ext uri="{FF2B5EF4-FFF2-40B4-BE49-F238E27FC236}">
                <a16:creationId xmlns:a16="http://schemas.microsoft.com/office/drawing/2014/main" xmlns="" id="{F58FC5EF-FDA3-5567-B4F8-63599FE5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7924800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96D0713-1929-F563-3C4B-FEB27B270F23}"/>
              </a:ext>
            </a:extLst>
          </p:cNvPr>
          <p:cNvSpPr txBox="1"/>
          <p:nvPr/>
        </p:nvSpPr>
        <p:spPr>
          <a:xfrm>
            <a:off x="609600" y="4369475"/>
            <a:ext cx="716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Here’s a side-by-side comparison of a </a:t>
            </a:r>
            <a:r>
              <a:rPr lang="en-US" b="1" dirty="0"/>
              <a:t>histogram</a:t>
            </a:r>
            <a:r>
              <a:rPr lang="en-US" dirty="0"/>
              <a:t> and a </a:t>
            </a:r>
            <a:r>
              <a:rPr lang="en-US" b="1" dirty="0"/>
              <a:t>bar chart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Histogram (left)</a:t>
            </a:r>
            <a:r>
              <a:rPr lang="en-US" dirty="0"/>
              <a:t>: Used to represent </a:t>
            </a:r>
            <a:r>
              <a:rPr lang="en-US" b="1" dirty="0"/>
              <a:t>continuous</a:t>
            </a:r>
            <a:r>
              <a:rPr lang="en-US" dirty="0"/>
              <a:t> data. The bars touch each other to show that the data is in intervals (e.g., ages, heights, test scores). Each bar represents the frequency of data within a certain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Bar Chart (right)</a:t>
            </a:r>
            <a:r>
              <a:rPr lang="en-US" dirty="0"/>
              <a:t>: Used for </a:t>
            </a:r>
            <a:r>
              <a:rPr lang="en-US" b="1" dirty="0"/>
              <a:t>categorical</a:t>
            </a:r>
            <a:r>
              <a:rPr lang="en-US" dirty="0"/>
              <a:t> data. The bars are </a:t>
            </a:r>
            <a:r>
              <a:rPr lang="en-US" b="1" dirty="0"/>
              <a:t>separated</a:t>
            </a:r>
            <a:r>
              <a:rPr lang="en-US" dirty="0"/>
              <a:t> because the categories are distinct and not part of a continuous range (e.g., types of fruits, departments, colors).</a:t>
            </a:r>
          </a:p>
        </p:txBody>
      </p:sp>
    </p:spTree>
    <p:extLst>
      <p:ext uri="{BB962C8B-B14F-4D97-AF65-F5344CB8AC3E}">
        <p14:creationId xmlns:p14="http://schemas.microsoft.com/office/powerpoint/2010/main" val="116629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28F363A-EFA6-98ED-3A7A-3BEB8B70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81200"/>
            <a:ext cx="5791200" cy="4168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CDB4EF-7068-3491-5E91-7D960F976685}"/>
              </a:ext>
            </a:extLst>
          </p:cNvPr>
          <p:cNvSpPr txBox="1"/>
          <p:nvPr/>
        </p:nvSpPr>
        <p:spPr>
          <a:xfrm>
            <a:off x="3505200" y="609600"/>
            <a:ext cx="1535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Pie chat</a:t>
            </a:r>
          </a:p>
        </p:txBody>
      </p:sp>
    </p:spTree>
    <p:extLst>
      <p:ext uri="{BB962C8B-B14F-4D97-AF65-F5344CB8AC3E}">
        <p14:creationId xmlns:p14="http://schemas.microsoft.com/office/powerpoint/2010/main" val="212057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atistics 32 - Meme by HtlrLuvsJuice :) Memedroid">
            <a:extLst>
              <a:ext uri="{FF2B5EF4-FFF2-40B4-BE49-F238E27FC236}">
                <a16:creationId xmlns:a16="http://schemas.microsoft.com/office/drawing/2014/main" xmlns="" id="{7292B523-45CD-E8E2-64F1-A9C36AED34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6629399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F9CCA2-2004-2FA1-2E17-6D80FAC02FDE}"/>
              </a:ext>
            </a:extLst>
          </p:cNvPr>
          <p:cNvSpPr txBox="1"/>
          <p:nvPr/>
        </p:nvSpPr>
        <p:spPr>
          <a:xfrm>
            <a:off x="5791200" y="3962400"/>
            <a:ext cx="10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Chat-</a:t>
            </a:r>
            <a:r>
              <a:rPr lang="en-US" b="1" dirty="0" err="1">
                <a:solidFill>
                  <a:srgbClr val="FF0000"/>
                </a:solidFill>
              </a:rPr>
              <a:t>gpt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1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0789246-9E60-51D1-4EB3-6BFFC1135B1F}"/>
              </a:ext>
            </a:extLst>
          </p:cNvPr>
          <p:cNvSpPr txBox="1"/>
          <p:nvPr/>
        </p:nvSpPr>
        <p:spPr>
          <a:xfrm>
            <a:off x="609600" y="762000"/>
            <a:ext cx="7848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40 students were asked about their favorite movie genre. The responses are:</a:t>
            </a:r>
          </a:p>
          <a:p>
            <a:r>
              <a:rPr lang="en-US" dirty="0"/>
              <a:t>M,N,M,M,M,M,M,N,N,R,R,R,R,M,R,R,R,M,M,R,M,R,N,N,N,M,M,M,N,N,M,R,R,R,R,N,N,M,M,R. </a:t>
            </a:r>
          </a:p>
          <a:p>
            <a:r>
              <a:rPr lang="en-US" dirty="0"/>
              <a:t>(Where: M = MESSY, R= RONALDO, N= NEYMAR)</a:t>
            </a:r>
          </a:p>
          <a:p>
            <a:endParaRPr lang="en-US" dirty="0"/>
          </a:p>
          <a:p>
            <a:r>
              <a:rPr lang="en-US" dirty="0"/>
              <a:t>a) Prepare a </a:t>
            </a:r>
            <a:r>
              <a:rPr lang="en-US" b="1" dirty="0"/>
              <a:t>frequency and percentage distribution table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b) Draw a </a:t>
            </a:r>
            <a:r>
              <a:rPr lang="en-US" b="1" dirty="0"/>
              <a:t>bar diagram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c) Draw a </a:t>
            </a:r>
            <a:r>
              <a:rPr lang="en-US" b="1" dirty="0"/>
              <a:t>pie chart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916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553594C3-176A-BBB4-051D-A08C7EF32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38017"/>
              </p:ext>
            </p:extLst>
          </p:nvPr>
        </p:nvGraphicFramePr>
        <p:xfrm>
          <a:off x="152401" y="838200"/>
          <a:ext cx="8839197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33">
                  <a:extLst>
                    <a:ext uri="{9D8B030D-6E8A-4147-A177-3AD203B41FA5}">
                      <a16:colId xmlns:a16="http://schemas.microsoft.com/office/drawing/2014/main" xmlns="" val="475129730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303001480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15992092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4053712755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932947276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3698320993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3575486049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3810447805"/>
                    </a:ext>
                  </a:extLst>
                </a:gridCol>
                <a:gridCol w="982133">
                  <a:extLst>
                    <a:ext uri="{9D8B030D-6E8A-4147-A177-3AD203B41FA5}">
                      <a16:colId xmlns:a16="http://schemas.microsoft.com/office/drawing/2014/main" xmlns="" val="941734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Marks (Class Interval)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 – 10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10-20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50-60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203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27503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1AFF4E-EB92-1E80-3D40-61431E43CC23}"/>
              </a:ext>
            </a:extLst>
          </p:cNvPr>
          <p:cNvSpPr txBox="1"/>
          <p:nvPr/>
        </p:nvSpPr>
        <p:spPr>
          <a:xfrm>
            <a:off x="381000" y="3048000"/>
            <a:ext cx="579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a) Draw a </a:t>
            </a:r>
            <a:r>
              <a:rPr lang="en-US" b="1" dirty="0"/>
              <a:t>histogram</a:t>
            </a:r>
            <a:r>
              <a:rPr lang="en-US" dirty="0"/>
              <a:t> for the above data.</a:t>
            </a:r>
            <a:br>
              <a:rPr lang="en-US" dirty="0"/>
            </a:br>
            <a:r>
              <a:rPr lang="en-US" dirty="0"/>
              <a:t>b) Draw a </a:t>
            </a:r>
            <a:r>
              <a:rPr lang="en-US" b="1" dirty="0"/>
              <a:t>frequency polygon</a:t>
            </a:r>
            <a:r>
              <a:rPr lang="en-US" dirty="0"/>
              <a:t> on the same graph.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C4C917-8F5B-1BB7-DF31-59BB4FB0A0C1}"/>
              </a:ext>
            </a:extLst>
          </p:cNvPr>
          <p:cNvSpPr txBox="1"/>
          <p:nvPr/>
        </p:nvSpPr>
        <p:spPr>
          <a:xfrm>
            <a:off x="1143000" y="4267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Histogram = Bars</a:t>
            </a:r>
          </a:p>
          <a:p>
            <a:r>
              <a:rPr lang="en-US" sz="2400" b="1" dirty="0"/>
              <a:t>Frequency Polygon = Points + Lines</a:t>
            </a:r>
          </a:p>
        </p:txBody>
      </p:sp>
    </p:spTree>
    <p:extLst>
      <p:ext uri="{BB962C8B-B14F-4D97-AF65-F5344CB8AC3E}">
        <p14:creationId xmlns:p14="http://schemas.microsoft.com/office/powerpoint/2010/main" val="1207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25582"/>
            <a:ext cx="6096000" cy="272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282" y="3429000"/>
            <a:ext cx="6477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86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293</Words>
  <Application>Microsoft Office PowerPoint</Application>
  <PresentationFormat>On-screen Show (4:3)</PresentationFormat>
  <Paragraphs>47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</cp:revision>
  <dcterms:created xsi:type="dcterms:W3CDTF">2025-04-23T07:38:55Z</dcterms:created>
  <dcterms:modified xsi:type="dcterms:W3CDTF">2025-05-02T04:03:34Z</dcterms:modified>
</cp:coreProperties>
</file>